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2" r:id="rId5"/>
    <p:sldId id="259" r:id="rId6"/>
    <p:sldId id="264" r:id="rId7"/>
    <p:sldId id="265" r:id="rId8"/>
    <p:sldId id="263" r:id="rId9"/>
  </p:sldIdLst>
  <p:sldSz cx="12192000" cy="6858000"/>
  <p:notesSz cx="6858000" cy="9144000"/>
  <p:defaultTextStyle>
    <a:defPPr rtl="0">
      <a:defRPr lang="cs-cz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B17E6BB-3B19-435B-9436-2F315533DABF}" type="datetime1">
              <a:rPr lang="cs-CZ" smtClean="0"/>
              <a:t>29. 5. 2020</a:t>
            </a:fld>
            <a:endParaRPr lang="cs-CZ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8B8688-7032-443B-A932-E8346A356BAA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 noProof="0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A3779-B077-492A-9EC1-70E651622CBD}" type="datetime1">
              <a:rPr lang="cs-CZ" smtClean="0"/>
              <a:pPr/>
              <a:t>29. 5. 2020</a:t>
            </a:fld>
            <a:endParaRPr lang="cs-CZ" dirty="0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cs-CZ" noProof="0" dirty="0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cs-CZ" noProof="0" dirty="0"/>
              <a:t>Kliknutím můžete upravit styly předlohy textu.</a:t>
            </a:r>
          </a:p>
          <a:p>
            <a:pPr lvl="1" rtl="0"/>
            <a:r>
              <a:rPr lang="cs-CZ" noProof="0" dirty="0"/>
              <a:t>Druhá úroveň</a:t>
            </a:r>
          </a:p>
          <a:p>
            <a:pPr lvl="2" rtl="0"/>
            <a:r>
              <a:rPr lang="cs-CZ" noProof="0" dirty="0"/>
              <a:t>Třetí úroveň</a:t>
            </a:r>
          </a:p>
          <a:p>
            <a:pPr lvl="3" rtl="0"/>
            <a:r>
              <a:rPr lang="cs-CZ" noProof="0" dirty="0"/>
              <a:t>Čtvrtá úroveň</a:t>
            </a:r>
          </a:p>
          <a:p>
            <a:pPr lvl="4" rtl="0"/>
            <a:r>
              <a:rPr lang="cs-CZ" noProof="0" dirty="0"/>
              <a:t>Pátá úroveň</a:t>
            </a:r>
          </a:p>
        </p:txBody>
      </p:sp>
      <p:sp>
        <p:nvSpPr>
          <p:cNvPr id="6" name="Zástupné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7142BC-A7BD-4276-975D-6351998F7C85}" type="slidenum">
              <a:rPr lang="cs-CZ" noProof="0" smtClean="0"/>
              <a:t>‹#›</a:t>
            </a:fld>
            <a:endParaRPr lang="cs-CZ" noProof="0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cs-CZ" smtClean="0"/>
              <a:t>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cs-CZ" smtClean="0"/>
              <a:t>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élní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cs-CZ" noProof="0"/>
              <a:t>Kliknutím můžete upravit styl předlohy.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A863EFB-1006-473A-840E-AD393EEBF485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5" name="Zástupné zápatí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élní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Nadpis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517A4A-4BC1-4946-8A6A-0ED9023B4A21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élní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ED118F4-9A6B-4CF6-BA53-CB1624FE69AE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5" name="Zástupné zápatí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élní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0993CE-6F1E-4CAE-B623-D151629A6A5D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élní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FF430F2-CB8F-43E4-AB9A-8826AD936CC8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ě obsahové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élní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55B8E9-1BA3-477A-B869-160C4804534C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délní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Nadpis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D68239-DF17-46EF-85CC-769D74C1F9A1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élní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Nadpis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6BBA04-FCEB-42F4-A45C-78E2D35AFA2B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90C956-0245-4628-B78B-0443F4F7BDAB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4E34015-960F-44DF-8D3D-CD5351744BB9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obrázku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cs-CZ" noProof="0"/>
              <a:t>Kliknutím na ikonu přidáte obrázek.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67576D-6C6F-4C1A-8C19-F9E0C742256D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cs-CZ" noProof="0" dirty="0"/>
              <a:t>Kliknutím můžete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cs-CZ" noProof="0" dirty="0"/>
              <a:t>Kliknutím můžete upravit styly předlohy textu.</a:t>
            </a:r>
          </a:p>
          <a:p>
            <a:pPr lvl="1" rtl="0"/>
            <a:r>
              <a:rPr lang="cs-CZ" noProof="0" dirty="0"/>
              <a:t>Druhá úroveň</a:t>
            </a:r>
          </a:p>
          <a:p>
            <a:pPr lvl="2" rtl="0"/>
            <a:r>
              <a:rPr lang="cs-CZ" noProof="0" dirty="0"/>
              <a:t>Třetí úroveň</a:t>
            </a:r>
          </a:p>
          <a:p>
            <a:pPr lvl="3" rtl="0"/>
            <a:r>
              <a:rPr lang="cs-CZ" noProof="0" dirty="0"/>
              <a:t>Čtvrtá úroveň</a:t>
            </a:r>
          </a:p>
          <a:p>
            <a:pPr lvl="4" rtl="0"/>
            <a:r>
              <a:rPr lang="cs-CZ" noProof="0" dirty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F3A7CAE2-AF94-46A3-A563-B62889D9497B}" type="datetime1">
              <a:rPr lang="cs-CZ" noProof="0" smtClean="0"/>
              <a:t>29. 5. 2020</a:t>
            </a:fld>
            <a:endParaRPr lang="cs-CZ" noProof="0" dirty="0"/>
          </a:p>
        </p:txBody>
      </p:sp>
      <p:sp>
        <p:nvSpPr>
          <p:cNvPr id="5" name="Zástupné zápatí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  <p:sp>
        <p:nvSpPr>
          <p:cNvPr id="9" name="Obdélní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Obdélní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Obdélní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javaee.github.io/javamail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Obdélník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cs-CZ" dirty="0"/>
          </a:p>
        </p:txBody>
      </p:sp>
      <p:pic>
        <p:nvPicPr>
          <p:cNvPr id="37" name="Obrázek 36" descr="Digitální reprezentace desky plošných spojů s čísly a čarami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Obdélník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 rtlCol="0">
            <a:normAutofit/>
          </a:bodyPr>
          <a:lstStyle/>
          <a:p>
            <a:r>
              <a:rPr lang="cs-CZ" dirty="0">
                <a:solidFill>
                  <a:srgbClr val="FFFFFF"/>
                </a:solidFill>
              </a:rPr>
              <a:t>Mzdové účetnictví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 rtlCol="0">
            <a:normAutofit/>
          </a:bodyPr>
          <a:lstStyle/>
          <a:p>
            <a:pPr rtl="0"/>
            <a:r>
              <a:rPr lang="cs-CZ" sz="1800" dirty="0">
                <a:solidFill>
                  <a:srgbClr val="EBEBEB"/>
                </a:solidFill>
              </a:rPr>
              <a:t>Lenka Wrnatová</a:t>
            </a:r>
          </a:p>
        </p:txBody>
      </p:sp>
      <p:grpSp>
        <p:nvGrpSpPr>
          <p:cNvPr id="58" name="Skupina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Obdélník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Obdélník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Obdélník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cs-CZ" dirty="0">
                <a:solidFill>
                  <a:srgbClr val="FFFEFF"/>
                </a:solidFill>
              </a:rPr>
              <a:t>Mzdové účetnictví</a:t>
            </a:r>
          </a:p>
        </p:txBody>
      </p:sp>
      <p:sp>
        <p:nvSpPr>
          <p:cNvPr id="5" name="Zástupný obsah 2">
            <a:extLst>
              <a:ext uri="{FF2B5EF4-FFF2-40B4-BE49-F238E27FC236}">
                <a16:creationId xmlns:a16="http://schemas.microsoft.com/office/drawing/2014/main" id="{8EA49662-B983-4D90-ABB4-6B8D74C6B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r>
              <a:rPr lang="cs-CZ" dirty="0"/>
              <a:t>Program pro generaci mezd zaměstnanců</a:t>
            </a:r>
          </a:p>
          <a:p>
            <a:r>
              <a:rPr lang="cs-CZ" dirty="0"/>
              <a:t>Zaměstnance lze seřadit dle odpracovaných hodin</a:t>
            </a:r>
          </a:p>
          <a:p>
            <a:r>
              <a:rPr lang="cs-CZ" dirty="0"/>
              <a:t>Lze vygenerovat výplaty a odeslat email</a:t>
            </a: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EB16E3F-F301-4F43-BD85-29BD50C6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Rozložení do tříd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A852072-5719-4578-9BD2-8D730BB46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2148"/>
            <a:ext cx="11029615" cy="4459705"/>
          </a:xfrm>
        </p:spPr>
        <p:txBody>
          <a:bodyPr>
            <a:normAutofit lnSpcReduction="10000"/>
          </a:bodyPr>
          <a:lstStyle/>
          <a:p>
            <a:r>
              <a:rPr lang="cs-CZ" dirty="0" err="1"/>
              <a:t>Package</a:t>
            </a:r>
            <a:r>
              <a:rPr lang="cs-CZ" dirty="0"/>
              <a:t> UI – </a:t>
            </a:r>
            <a:r>
              <a:rPr lang="cs-CZ" b="1" dirty="0" err="1"/>
              <a:t>Main</a:t>
            </a:r>
            <a:r>
              <a:rPr lang="cs-CZ" dirty="0"/>
              <a:t> – komunikace s uživatelem</a:t>
            </a:r>
          </a:p>
          <a:p>
            <a:r>
              <a:rPr lang="cs-CZ" dirty="0" err="1"/>
              <a:t>Package</a:t>
            </a:r>
            <a:r>
              <a:rPr lang="cs-CZ" dirty="0"/>
              <a:t> UTILS – </a:t>
            </a:r>
            <a:r>
              <a:rPr lang="cs-CZ" b="1" dirty="0" err="1"/>
              <a:t>BookkeepingInterface</a:t>
            </a:r>
            <a:endParaRPr lang="cs-CZ" b="1" dirty="0"/>
          </a:p>
          <a:p>
            <a:pPr marL="1671400" lvl="5" indent="0">
              <a:buNone/>
            </a:pPr>
            <a:r>
              <a:rPr lang="cs-CZ" sz="1800" dirty="0"/>
              <a:t> – </a:t>
            </a:r>
            <a:r>
              <a:rPr lang="cs-CZ" sz="1800" b="1" dirty="0" err="1"/>
              <a:t>ComparatorInterface</a:t>
            </a:r>
            <a:endParaRPr lang="cs-CZ" sz="1800" b="1" dirty="0"/>
          </a:p>
          <a:p>
            <a:r>
              <a:rPr lang="cs-CZ" dirty="0" err="1"/>
              <a:t>Package</a:t>
            </a:r>
            <a:r>
              <a:rPr lang="cs-CZ" dirty="0"/>
              <a:t> APP – </a:t>
            </a:r>
            <a:r>
              <a:rPr lang="cs-CZ" b="1" dirty="0" err="1"/>
              <a:t>Employee</a:t>
            </a:r>
            <a:r>
              <a:rPr lang="cs-CZ" dirty="0"/>
              <a:t> – Třída pro objekt zaměstnance</a:t>
            </a:r>
            <a:endParaRPr lang="cs-CZ" b="1" dirty="0"/>
          </a:p>
          <a:p>
            <a:pPr marL="0" indent="0">
              <a:buNone/>
            </a:pPr>
            <a:r>
              <a:rPr lang="cs-CZ" dirty="0"/>
              <a:t>			  – </a:t>
            </a:r>
            <a:r>
              <a:rPr lang="cs-CZ" b="1" dirty="0" err="1"/>
              <a:t>Position</a:t>
            </a:r>
            <a:r>
              <a:rPr lang="cs-CZ" dirty="0"/>
              <a:t> – Třída pro objekt pozice</a:t>
            </a:r>
            <a:endParaRPr lang="cs-CZ" b="1" dirty="0"/>
          </a:p>
          <a:p>
            <a:pPr marL="0" indent="0">
              <a:buNone/>
            </a:pPr>
            <a:r>
              <a:rPr lang="cs-CZ" dirty="0"/>
              <a:t>			  – </a:t>
            </a:r>
            <a:r>
              <a:rPr lang="cs-CZ" b="1" dirty="0" err="1"/>
              <a:t>Attendance</a:t>
            </a:r>
            <a:r>
              <a:rPr lang="cs-CZ" dirty="0"/>
              <a:t> – Třída pro objekt docházka</a:t>
            </a:r>
          </a:p>
          <a:p>
            <a:pPr marL="0" indent="0">
              <a:buNone/>
            </a:pPr>
            <a:r>
              <a:rPr lang="cs-CZ" dirty="0"/>
              <a:t>			  – </a:t>
            </a:r>
            <a:r>
              <a:rPr lang="cs-CZ" b="1" dirty="0" err="1"/>
              <a:t>Bookkeeping</a:t>
            </a:r>
            <a:r>
              <a:rPr lang="cs-CZ" dirty="0"/>
              <a:t> – Třída s hlavní logikou programu</a:t>
            </a:r>
          </a:p>
          <a:p>
            <a:pPr marL="0" indent="0">
              <a:buNone/>
            </a:pPr>
            <a:r>
              <a:rPr lang="cs-CZ" dirty="0"/>
              <a:t>			  – </a:t>
            </a:r>
            <a:r>
              <a:rPr lang="cs-CZ" b="1" dirty="0" err="1"/>
              <a:t>Writer</a:t>
            </a:r>
            <a:r>
              <a:rPr lang="cs-CZ" dirty="0"/>
              <a:t> – Třída pro zápis do souborů</a:t>
            </a:r>
            <a:endParaRPr lang="cs-CZ" b="1" dirty="0"/>
          </a:p>
          <a:p>
            <a:pPr marL="0" indent="0">
              <a:buNone/>
            </a:pPr>
            <a:r>
              <a:rPr lang="cs-CZ" dirty="0"/>
              <a:t>			  – </a:t>
            </a:r>
            <a:r>
              <a:rPr lang="cs-CZ" b="1" dirty="0" err="1"/>
              <a:t>TextWriter</a:t>
            </a:r>
            <a:r>
              <a:rPr lang="cs-CZ" dirty="0"/>
              <a:t> – Třída pro zápis do textových souborů</a:t>
            </a:r>
            <a:endParaRPr lang="cs-CZ" b="1" dirty="0"/>
          </a:p>
          <a:p>
            <a:pPr marL="0" indent="0">
              <a:buNone/>
            </a:pPr>
            <a:r>
              <a:rPr lang="cs-CZ" dirty="0"/>
              <a:t>			  – </a:t>
            </a:r>
            <a:r>
              <a:rPr lang="cs-CZ" b="1" dirty="0" err="1"/>
              <a:t>BinaryWriter</a:t>
            </a:r>
            <a:r>
              <a:rPr lang="cs-CZ" dirty="0"/>
              <a:t> – Třída pro zápis do binárních souborů</a:t>
            </a:r>
            <a:endParaRPr lang="cs-CZ" b="1" dirty="0"/>
          </a:p>
          <a:p>
            <a:pPr marL="0" indent="0">
              <a:buNone/>
            </a:pPr>
            <a:r>
              <a:rPr lang="cs-CZ" dirty="0"/>
              <a:t>			  – </a:t>
            </a:r>
            <a:r>
              <a:rPr lang="cs-CZ" b="1" dirty="0" err="1"/>
              <a:t>CompareEmployeeByHoursWorked</a:t>
            </a:r>
            <a:r>
              <a:rPr lang="cs-CZ" dirty="0"/>
              <a:t> – Třída pro porovnávání zaměstnanců podle 															odpracovaných hodin</a:t>
            </a:r>
            <a:endParaRPr lang="cs-CZ" b="1" dirty="0"/>
          </a:p>
          <a:p>
            <a:pPr marL="0" indent="0">
              <a:buNone/>
            </a:pPr>
            <a:endParaRPr lang="cs-CZ" b="1" dirty="0"/>
          </a:p>
          <a:p>
            <a:pPr marL="0" indent="0">
              <a:buNone/>
            </a:pPr>
            <a:endParaRPr lang="cs-CZ" b="1" dirty="0"/>
          </a:p>
        </p:txBody>
      </p:sp>
    </p:spTree>
    <p:extLst>
      <p:ext uri="{BB962C8B-B14F-4D97-AF65-F5344CB8AC3E}">
        <p14:creationId xmlns:p14="http://schemas.microsoft.com/office/powerpoint/2010/main" val="1261796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6EC7E1-E982-4B46-A5B4-FA6FA9705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Rozložení do tříd – </a:t>
            </a:r>
            <a:r>
              <a:rPr lang="cs-CZ" dirty="0" err="1"/>
              <a:t>class</a:t>
            </a:r>
            <a:r>
              <a:rPr lang="cs-CZ" dirty="0"/>
              <a:t> Diagram</a:t>
            </a:r>
          </a:p>
        </p:txBody>
      </p:sp>
      <p:pic>
        <p:nvPicPr>
          <p:cNvPr id="5" name="Zástupný obsah 4" descr="Obsah obrázku text, mapa&#10;&#10;Popis byl vytvořen automaticky">
            <a:extLst>
              <a:ext uri="{FF2B5EF4-FFF2-40B4-BE49-F238E27FC236}">
                <a16:creationId xmlns:a16="http://schemas.microsoft.com/office/drawing/2014/main" id="{0E9139A3-B354-4656-A4E2-01BD7EDC5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8617" y="1913396"/>
            <a:ext cx="8792208" cy="4944604"/>
          </a:xfrm>
        </p:spPr>
      </p:pic>
    </p:spTree>
    <p:extLst>
      <p:ext uri="{BB962C8B-B14F-4D97-AF65-F5344CB8AC3E}">
        <p14:creationId xmlns:p14="http://schemas.microsoft.com/office/powerpoint/2010/main" val="2790435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852A7A6-03E6-46CF-A28F-0C3B91405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Externí knihovna </a:t>
            </a:r>
            <a:r>
              <a:rPr lang="cs-CZ" dirty="0" err="1"/>
              <a:t>JavaMail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28BEB64-4532-4285-B73F-8684D2B24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/>
              <a:t>JavaMail</a:t>
            </a:r>
            <a:r>
              <a:rPr lang="cs-CZ" dirty="0"/>
              <a:t> je knihovna sloužící k vytváření zpráv a emailů v prostředí Java.</a:t>
            </a:r>
          </a:p>
          <a:p>
            <a:r>
              <a:rPr lang="cs-CZ" dirty="0"/>
              <a:t>Přístupné z </a:t>
            </a:r>
            <a:r>
              <a:rPr lang="cs-CZ" dirty="0">
                <a:hlinkClick r:id="rId2"/>
              </a:rPr>
              <a:t>https://javaee.github.io/javamail/</a:t>
            </a:r>
            <a:endParaRPr lang="cs-CZ" dirty="0"/>
          </a:p>
          <a:p>
            <a:endParaRPr lang="cs-CZ" dirty="0"/>
          </a:p>
          <a:p>
            <a:endParaRPr lang="cs-CZ" dirty="0"/>
          </a:p>
          <a:p>
            <a:r>
              <a:rPr lang="cs-CZ" dirty="0"/>
              <a:t>Google: účet -&gt; zabezpečení -&gt; povolit přístup méně zabezpečených aplikací</a:t>
            </a:r>
          </a:p>
        </p:txBody>
      </p:sp>
    </p:spTree>
    <p:extLst>
      <p:ext uri="{BB962C8B-B14F-4D97-AF65-F5344CB8AC3E}">
        <p14:creationId xmlns:p14="http://schemas.microsoft.com/office/powerpoint/2010/main" val="29744791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a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443_TF45205285.potx" id="{1B1FB699-C85C-4FCF-A5CD-88B53395DD62}" vid="{A1B0E6A0-2ED9-44AD-8199-3CAB9731A560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Návrh Dividenta</Template>
  <TotalTime>0</TotalTime>
  <Words>198</Words>
  <Application>Microsoft Office PowerPoint</Application>
  <PresentationFormat>Širokoúhlá obrazovka</PresentationFormat>
  <Paragraphs>27</Paragraphs>
  <Slides>5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5</vt:i4>
      </vt:variant>
    </vt:vector>
  </HeadingPairs>
  <TitlesOfParts>
    <vt:vector size="9" baseType="lpstr">
      <vt:lpstr>Calibri</vt:lpstr>
      <vt:lpstr>Gill Sans MT</vt:lpstr>
      <vt:lpstr>Wingdings 2</vt:lpstr>
      <vt:lpstr>Dividenda</vt:lpstr>
      <vt:lpstr>Mzdové účetnictví</vt:lpstr>
      <vt:lpstr>Mzdové účetnictví</vt:lpstr>
      <vt:lpstr>Rozložení do tříd</vt:lpstr>
      <vt:lpstr>Rozložení do tříd – class Diagram</vt:lpstr>
      <vt:lpstr>Externí knihovna JavaMail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2020-05-28T17:29:45Z</dcterms:created>
  <dcterms:modified xsi:type="dcterms:W3CDTF">2020-05-29T06:18:02Z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